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0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128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59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0421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517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2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2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6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9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03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1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0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  <p:sldLayoutId id="2147484218" r:id="rId14"/>
    <p:sldLayoutId id="2147484219" r:id="rId15"/>
    <p:sldLayoutId id="21474842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064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84455"/>
            <a:ext cx="7704856" cy="1839854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uk-UA" sz="3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УПРАВЛІННЯ СОЦІАЛЬНИМ ТА ГУМАНІТАРНИМ </a:t>
            </a:r>
            <a:r>
              <a:rPr lang="uk-UA" sz="3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РОЗВИТКОМ</a:t>
            </a:r>
            <a:r>
              <a:rPr lang="uk-UA" sz="36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36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03648" y="4690691"/>
            <a:ext cx="6400800" cy="2005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7340" y="231404"/>
            <a:ext cx="6246948" cy="485246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u="sng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</a:t>
            </a:r>
            <a:r>
              <a:rPr lang="uk-UA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УПРАВЛІННЯ СОЦІАЛЬНИМ ТА ГУМАНІТАРНИМ </a:t>
            </a:r>
            <a:r>
              <a:rPr lang="uk-UA" sz="2400" b="1" u="sng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РОЗВИТКОМ</a:t>
            </a:r>
            <a:endParaRPr lang="uk-UA" sz="2400" u="sng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540127"/>
            <a:ext cx="6408712" cy="114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/>
              <a:t>в</a:t>
            </a:r>
            <a:r>
              <a:rPr lang="uk-UA" b="1" dirty="0" smtClean="0"/>
              <a:t>ивчити теоретичні основи та практичні засади </a:t>
            </a:r>
            <a:r>
              <a:rPr lang="uk-UA" b="1" dirty="0"/>
              <a:t>управління соціальним і гуманітарним розвитком суспільства та особливості його здійснення в сучасних умовах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3580820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962125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1560" y="2118315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17340" y="4002632"/>
            <a:ext cx="6967028" cy="27387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1600" b="1" dirty="0"/>
              <a:t>- ознайомити </a:t>
            </a:r>
            <a:r>
              <a:rPr lang="uk-UA" sz="1600" b="1" dirty="0" smtClean="0"/>
              <a:t>здобувачів із </a:t>
            </a:r>
            <a:r>
              <a:rPr lang="uk-UA" sz="1600" b="1" dirty="0"/>
              <a:t>основними напрямами управління соціальним і гуманітарним розвитком українського суспільства, визначити оптимальні шляхи та дієві механізми розв’язання актуальних проблем </a:t>
            </a:r>
            <a:r>
              <a:rPr lang="uk-UA" sz="1600" b="1" dirty="0" err="1"/>
              <a:t>соціогуманітарної</a:t>
            </a:r>
            <a:r>
              <a:rPr lang="uk-UA" sz="1600" b="1" dirty="0"/>
              <a:t> сфери України;</a:t>
            </a:r>
            <a:endParaRPr lang="ru-RU" sz="1600" b="1" dirty="0"/>
          </a:p>
          <a:p>
            <a:r>
              <a:rPr lang="uk-UA" sz="1600" b="1" dirty="0"/>
              <a:t>- розкрити зміст соціального захисту і безпеки людини та суспільства; </a:t>
            </a:r>
            <a:endParaRPr lang="ru-RU" sz="1600" b="1" dirty="0"/>
          </a:p>
          <a:p>
            <a:r>
              <a:rPr lang="uk-UA" sz="1600" b="1" dirty="0"/>
              <a:t>- проаналізувати основні завдання державної політики у сфері </a:t>
            </a:r>
            <a:r>
              <a:rPr lang="uk-UA" sz="1600" b="1" dirty="0" err="1"/>
              <a:t>освітньо</a:t>
            </a:r>
            <a:r>
              <a:rPr lang="uk-UA" sz="1600" b="1" dirty="0"/>
              <a:t>-культурного, етнонаціонального та релігійно-конфесійного розвитку українського суспільства;</a:t>
            </a:r>
            <a:endParaRPr lang="ru-RU" sz="1600" b="1" dirty="0"/>
          </a:p>
          <a:p>
            <a:r>
              <a:rPr lang="uk-UA" sz="1600" b="1" dirty="0"/>
              <a:t>- ознайомити </a:t>
            </a:r>
            <a:r>
              <a:rPr lang="uk-UA" sz="1600" b="1" dirty="0" smtClean="0"/>
              <a:t>здобувачів </a:t>
            </a:r>
            <a:r>
              <a:rPr lang="uk-UA" sz="1600" b="1" dirty="0"/>
              <a:t>із зарубіжним досвідом управління соціальним і гуманітарним розвитком. </a:t>
            </a:r>
            <a:endParaRPr lang="ru-RU" sz="16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43608" y="1326462"/>
            <a:ext cx="6264696" cy="515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/>
              <a:t>механізм управління соціальним і гуманітарним розвитком суспільства та особливості його здійснення в сучасних умовах. 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52536" y="870480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</a:t>
            </a: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9534" y="1461921"/>
            <a:ext cx="6906762" cy="5279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Здатність переосмислювати наявне та створювати нове цілісне знання та/або професійну практику і розв’язувати значущі соціальні, наукові, культурні, етичні та інші проблеми.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Здатність виявляти загальні тенденції та можливості розвитку публічної організації, адаптуватися до нових ситуацій у професійній діяльності, генерувати нові ідеї, обґрунтовувати їх доцільність.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Здатність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визначати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науково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обґрунтовувати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критично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стратегічні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напрями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розвитку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загальнодержавному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регіональному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місцевому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на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рівні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Здатність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розробляти та проводити комунікативні заходи задля забезпечення громадської підтримки прийняття управлінських рішень на всіх рівнях публічного управління та адміністрування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Управляти </a:t>
            </a:r>
            <a:r>
              <a:rPr lang="uk-UA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проєктами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і програмами, що реалізуються в сфері публічного управління та адміністрування, ураховуючи глобальні виклики, геополітичні процеси, пріоритети розвитку громадянського суспільства, стратегії реалізації державної політики, специфіку регіонального та місцевого самоврядування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2757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УПРАВЛІННЯ СОЦІАЛЬНИМ ТА ГУМАНІТАРНИМ РОЗВИТКОМ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196752"/>
            <a:ext cx="6624736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Управляти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процесами вироблення та реалізації публічної політики на міжнародному, національному, регіональному та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місцевом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рівнях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дотримуючись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вимог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чинного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законодавства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враховуючи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національні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інтереси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Розробляти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проекти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концепцій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стратегій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законів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інших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правових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актів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також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пропозицій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до них на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методології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системного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виходячи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ресурсного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забезпечення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вимог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правил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правотворчості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Приймати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рішення в </a:t>
            </a:r>
            <a:r>
              <a:rPr 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індетермінованих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 умовах у сфері публічного управління та адміністрування, застосовуючи відповідні технології  їх підготовки та методи прогнозування наслідків реалізації публічної політики, дотримуючись морально-етичних норм та соціально-корпоративної відповідальності; уміння критично оцінювати та прогнозувати політичні, економічні, екологічні, культурні та інші події та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явища.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Організовувати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та здійснювати діяльність з розвитку демократичного середовища, забезпечення дотримання рівних прав і можливостей громадян в усіх сферах суспільного життя на основі актів, європейської практики та зарубіжного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досвіду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3568" y="843754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2757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УПРАВЛІННЯ СОЦІАЛЬНИМ ТА ГУМАНІТАРНИМ РОЗВИТКОМ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628800"/>
            <a:ext cx="6912768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b="1" dirty="0"/>
              <a:t>Тема 1. </a:t>
            </a:r>
            <a:r>
              <a:rPr lang="ru-RU" b="1" dirty="0" err="1"/>
              <a:t>Соціальний</a:t>
            </a:r>
            <a:r>
              <a:rPr lang="ru-RU" b="1" dirty="0"/>
              <a:t> і </a:t>
            </a:r>
            <a:r>
              <a:rPr lang="ru-RU" b="1" dirty="0" err="1"/>
              <a:t>духовний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суспільства</a:t>
            </a:r>
            <a:r>
              <a:rPr lang="ru-RU" b="1" dirty="0"/>
              <a:t> та </a:t>
            </a:r>
            <a:r>
              <a:rPr lang="ru-RU" b="1" dirty="0" err="1"/>
              <a:t>особистості</a:t>
            </a:r>
            <a:r>
              <a:rPr lang="ru-RU" b="1" dirty="0"/>
              <a:t>. </a:t>
            </a:r>
            <a:endParaRPr lang="ru-RU" dirty="0"/>
          </a:p>
          <a:p>
            <a:r>
              <a:rPr lang="uk-UA" b="1" dirty="0"/>
              <a:t>Тема 2. Сутність та зміст управління процесами соціального і духовного розвитку.</a:t>
            </a:r>
            <a:r>
              <a:rPr lang="uk-UA" dirty="0"/>
              <a:t> </a:t>
            </a:r>
            <a:endParaRPr lang="ru-RU" dirty="0"/>
          </a:p>
          <a:p>
            <a:r>
              <a:rPr lang="uk-UA" b="1" dirty="0"/>
              <a:t>Тема 3. </a:t>
            </a:r>
            <a:r>
              <a:rPr lang="ru-RU" b="1" dirty="0"/>
              <a:t>Мета, </a:t>
            </a:r>
            <a:r>
              <a:rPr lang="ru-RU" b="1" dirty="0" err="1"/>
              <a:t>пріоритети</a:t>
            </a:r>
            <a:r>
              <a:rPr lang="ru-RU" b="1" dirty="0"/>
              <a:t> і </a:t>
            </a:r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r>
              <a:rPr lang="ru-RU" b="1" dirty="0"/>
              <a:t>.</a:t>
            </a:r>
            <a:r>
              <a:rPr lang="ru-RU" dirty="0"/>
              <a:t> </a:t>
            </a:r>
          </a:p>
          <a:p>
            <a:r>
              <a:rPr lang="uk-UA" b="1" dirty="0" smtClean="0"/>
              <a:t>Тема </a:t>
            </a:r>
            <a:r>
              <a:rPr lang="uk-UA" b="1" dirty="0"/>
              <a:t>4. Соціальна політика як суспільний феномен та вид практичної діяльності. </a:t>
            </a:r>
            <a:endParaRPr lang="ru-RU" dirty="0"/>
          </a:p>
          <a:p>
            <a:r>
              <a:rPr lang="uk-UA" b="1" dirty="0"/>
              <a:t>Тема 5.</a:t>
            </a:r>
            <a:r>
              <a:rPr lang="uk-UA" dirty="0"/>
              <a:t> </a:t>
            </a:r>
            <a:r>
              <a:rPr lang="uk-UA" b="1" dirty="0"/>
              <a:t>Основні напрями здійснення соціальної та гуманітарної політики.</a:t>
            </a:r>
            <a:endParaRPr lang="ru-RU" dirty="0"/>
          </a:p>
          <a:p>
            <a:r>
              <a:rPr lang="ru-RU" b="1" dirty="0"/>
              <a:t>Тема </a:t>
            </a:r>
            <a:r>
              <a:rPr lang="uk-UA" b="1" dirty="0"/>
              <a:t>6</a:t>
            </a:r>
            <a:r>
              <a:rPr lang="ru-RU" b="1" dirty="0"/>
              <a:t>. </a:t>
            </a:r>
            <a:r>
              <a:rPr lang="ru-RU" b="1" dirty="0" err="1"/>
              <a:t>Соціальний</a:t>
            </a:r>
            <a:r>
              <a:rPr lang="ru-RU" b="1" dirty="0"/>
              <a:t> </a:t>
            </a:r>
            <a:r>
              <a:rPr lang="ru-RU" b="1" dirty="0" err="1"/>
              <a:t>захист</a:t>
            </a:r>
            <a:r>
              <a:rPr lang="ru-RU" b="1" dirty="0"/>
              <a:t> і </a:t>
            </a:r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безпека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 та </a:t>
            </a:r>
            <a:r>
              <a:rPr lang="ru-RU" b="1" dirty="0" err="1"/>
              <a:t>суспільства</a:t>
            </a:r>
            <a:r>
              <a:rPr lang="ru-RU" b="1" dirty="0"/>
              <a:t>.</a:t>
            </a:r>
            <a:r>
              <a:rPr lang="ru-RU" dirty="0"/>
              <a:t> </a:t>
            </a:r>
          </a:p>
          <a:p>
            <a:r>
              <a:rPr lang="ru-RU" b="1" dirty="0"/>
              <a:t>Тема </a:t>
            </a:r>
            <a:r>
              <a:rPr lang="uk-UA" b="1" dirty="0"/>
              <a:t>7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b="1" dirty="0" err="1"/>
              <a:t>Соціальне</a:t>
            </a:r>
            <a:r>
              <a:rPr lang="ru-RU" b="1" dirty="0"/>
              <a:t> </a:t>
            </a:r>
            <a:r>
              <a:rPr lang="ru-RU" b="1" dirty="0" err="1"/>
              <a:t>страхування</a:t>
            </a:r>
            <a:r>
              <a:rPr lang="ru-RU" b="1" dirty="0"/>
              <a:t> та </a:t>
            </a:r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 як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складові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соціального</a:t>
            </a:r>
            <a:r>
              <a:rPr lang="ru-RU" b="1" dirty="0"/>
              <a:t> </a:t>
            </a:r>
            <a:r>
              <a:rPr lang="ru-RU" b="1" dirty="0" err="1"/>
              <a:t>захисту</a:t>
            </a:r>
            <a:r>
              <a:rPr lang="ru-RU" b="1" dirty="0"/>
              <a:t>.</a:t>
            </a:r>
            <a:endParaRPr lang="ru-RU" dirty="0"/>
          </a:p>
          <a:p>
            <a:r>
              <a:rPr lang="uk-UA" b="1" dirty="0"/>
              <a:t>Тема 8.</a:t>
            </a:r>
            <a:r>
              <a:rPr lang="uk-UA" dirty="0"/>
              <a:t> </a:t>
            </a:r>
            <a:r>
              <a:rPr lang="uk-UA" b="1" dirty="0"/>
              <a:t>Система пенсійного забезпечення та шляхи її реформування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1025371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2757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УПРАВЛІННЯ СОЦІАЛЬНИМ ТА ГУМАНІТАРНИМ РОЗВИТКОМ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409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053619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8536" y="1672585"/>
            <a:ext cx="7057800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dirty="0"/>
              <a:t>1. Конституція України: Прийнята на п’ятій сесії Верховної Ради України 28 черв. 1996 р. - К.: Юрінком, 1996.</a:t>
            </a:r>
            <a:endParaRPr lang="ru-RU" dirty="0"/>
          </a:p>
          <a:p>
            <a:r>
              <a:rPr lang="uk-UA" dirty="0"/>
              <a:t> 2. Програма діяльності Кабінету Міністрів України “Назустріч людям”: // Уряд. кур’єр. - 2005. - 11 </a:t>
            </a:r>
            <a:r>
              <a:rPr lang="uk-UA" dirty="0" err="1"/>
              <a:t>лют</a:t>
            </a:r>
            <a:r>
              <a:rPr lang="uk-UA" dirty="0"/>
              <a:t>. - № 26. </a:t>
            </a:r>
            <a:endParaRPr lang="ru-RU" dirty="0"/>
          </a:p>
          <a:p>
            <a:r>
              <a:rPr lang="uk-UA" dirty="0"/>
              <a:t>3. Скуратівський В.А., Палій О.М., </a:t>
            </a:r>
            <a:r>
              <a:rPr lang="uk-UA" dirty="0" err="1"/>
              <a:t>Лібанова</a:t>
            </a:r>
            <a:r>
              <a:rPr lang="uk-UA" dirty="0"/>
              <a:t> Е.М.: </a:t>
            </a:r>
            <a:r>
              <a:rPr lang="uk-UA" dirty="0" err="1"/>
              <a:t>Навч.посіб</a:t>
            </a:r>
            <a:r>
              <a:rPr lang="uk-UA" dirty="0"/>
              <a:t>. - К.: УАДУ, 2003. - 364 с. </a:t>
            </a:r>
            <a:endParaRPr lang="ru-RU" dirty="0"/>
          </a:p>
          <a:p>
            <a:r>
              <a:rPr lang="uk-UA" dirty="0"/>
              <a:t>4. Скуратівський В., Трощинський В., </a:t>
            </a:r>
            <a:r>
              <a:rPr lang="uk-UA" dirty="0" err="1"/>
              <a:t>Чукут</a:t>
            </a:r>
            <a:r>
              <a:rPr lang="uk-UA" dirty="0"/>
              <a:t> С. Гуманітарна політика в Україні: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- К.: Вид-во УАДУ; Вид-во “Міленіум”, 2002. - 262 с. </a:t>
            </a:r>
            <a:endParaRPr lang="ru-RU" dirty="0"/>
          </a:p>
          <a:p>
            <a:r>
              <a:rPr lang="uk-UA" dirty="0"/>
              <a:t>5. Скуратівський В.А., Трощинський В.П., Кравченко М.В. Соціальний і гуманітарний розвиток (опорний конспект дистанційного курсу навчальної дисципліни):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- К.: Центр </a:t>
            </a:r>
            <a:r>
              <a:rPr lang="uk-UA" dirty="0" err="1"/>
              <a:t>навч</a:t>
            </a:r>
            <a:r>
              <a:rPr lang="uk-UA" dirty="0"/>
              <a:t>. л-ра, 2004. - 111 с. </a:t>
            </a:r>
            <a:endParaRPr lang="ru-RU" dirty="0"/>
          </a:p>
          <a:p>
            <a:r>
              <a:rPr lang="uk-UA" dirty="0"/>
              <a:t>6. Методичні рекомендації для слухачів навчальної дисципліни “Управління соціальним і гуманітарним розвитком” / Уклад.: </a:t>
            </a:r>
            <a:r>
              <a:rPr lang="uk-UA" dirty="0" err="1"/>
              <a:t>В.П.Трощинський</a:t>
            </a:r>
            <a:r>
              <a:rPr lang="uk-UA" dirty="0"/>
              <a:t>, В.А Скуратівський., М.В Кравченко., - К.: Вид-во НАДУ, 2004. - 51 с.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12757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ДЕРЖАВНЕ УПРАВЛІННЯ СОЦІАЛЬНИМ ТА ГУМАНІТАРНИМ РОЗВИТКОМ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765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ДЕРЖАВНЕ УПРАВЛІННЯ СОЦІАЛЬНИМ ТА ГУМАНІТАРНИМ РОЗВИТКОМ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Катерина</cp:lastModifiedBy>
  <cp:revision>43</cp:revision>
  <dcterms:created xsi:type="dcterms:W3CDTF">2020-06-05T21:00:31Z</dcterms:created>
  <dcterms:modified xsi:type="dcterms:W3CDTF">2020-08-13T08:06:03Z</dcterms:modified>
</cp:coreProperties>
</file>